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C142F0-0CC3-4633-B7AD-705895797BB0}">
  <a:tblStyle styleId="{58C142F0-0CC3-4633-B7AD-705895797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1D8714-CB38-41DB-BCEF-CA92693035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13"/>
    <p:restoredTop sz="74453"/>
  </p:normalViewPr>
  <p:slideViewPr>
    <p:cSldViewPr snapToGrid="0">
      <p:cViewPr varScale="1">
        <p:scale>
          <a:sx n="34" d="100"/>
          <a:sy n="34" d="100"/>
        </p:scale>
        <p:origin x="216" y="8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af724b9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6af724b9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b0002667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b0002667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logistic regression model demonstrates strong performance in identifying both fraudulent and legitimate transactions within this extensive dataset. The high F1-scores for both classes suggest that the model has achieved a good balance between precision and recall, making it reliable for both detecting fraud and minimizing the number of legitimate transactions incorrectly flagged as fraudulent.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9e6894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6a9e6894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ae6238f0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The process of finding the best set of hyperparameters for a RandomForestClassifier using cross-validation. 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The purpose of using GridSearchCV is to evaluate different combinations of hyperparameter values to find the best combination that maximizes the recall score of the model.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Initialize GridSearchCV with the parameters from the mp dictionary, setting cv=3 for 3-fold cross-validation,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Perform the fit on the training data, which runs the grid search.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6ae6238f0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ae6238f0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ae6238f0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b0e6f84d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6b0e6f84d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af724b9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6af724b9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a46288a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a46288a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ae6238f0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6ae6238f0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ae6238f09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6ae6238f09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</a:rPr>
              <a:t>How can we effectively build and evaluate machine learning models to detect fraudulent transactions in credit card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ae6238f0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ae6238f0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ae6238f0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6ae6238f0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ae6238f09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6ae6238f0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e6238f0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ae6238f0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effectLst/>
                <a:latin typeface="Helvetica Neue" panose="02000503000000020004" pitchFamily="2" charset="0"/>
              </a:rPr>
              <a:t>We want to know the amount of the transaction that is most likely to be fraudulent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effectLst/>
                <a:latin typeface="Helvetica Neue" panose="02000503000000020004" pitchFamily="2" charset="0"/>
              </a:rPr>
              <a:t>Large transaction amounts are most likely to fraud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ae6238f0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ae6238f0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ae6238f0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6ae6238f0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028700" y="1642464"/>
            <a:ext cx="6286542" cy="7018582"/>
            <a:chOff x="0" y="0"/>
            <a:chExt cx="8382055" cy="935811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8382055" cy="8951710"/>
            </a:xfrm>
            <a:custGeom>
              <a:avLst/>
              <a:gdLst/>
              <a:ahLst/>
              <a:cxnLst/>
              <a:rect l="l" t="t" r="r" b="b"/>
              <a:pathLst>
                <a:path w="8382055" h="8951710" extrusionOk="0">
                  <a:moveTo>
                    <a:pt x="0" y="0"/>
                  </a:moveTo>
                  <a:lnTo>
                    <a:pt x="8382055" y="0"/>
                  </a:lnTo>
                  <a:lnTo>
                    <a:pt x="8382055" y="8951710"/>
                  </a:lnTo>
                  <a:lnTo>
                    <a:pt x="0" y="89517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0" y="5461621"/>
              <a:ext cx="3308473" cy="3896489"/>
            </a:xfrm>
            <a:custGeom>
              <a:avLst/>
              <a:gdLst/>
              <a:ahLst/>
              <a:cxnLst/>
              <a:rect l="l" t="t" r="r" b="b"/>
              <a:pathLst>
                <a:path w="3308473" h="3896489" extrusionOk="0">
                  <a:moveTo>
                    <a:pt x="0" y="0"/>
                  </a:moveTo>
                  <a:lnTo>
                    <a:pt x="3308473" y="0"/>
                  </a:lnTo>
                  <a:lnTo>
                    <a:pt x="3308473" y="3896489"/>
                  </a:lnTo>
                  <a:lnTo>
                    <a:pt x="0" y="38964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7" name="Google Shape;8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00" y="6"/>
            <a:ext cx="17550201" cy="9708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6375140" y="2676382"/>
            <a:ext cx="11048635" cy="4943355"/>
            <a:chOff x="-2024533" y="-685608"/>
            <a:chExt cx="14731513" cy="6591140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2024520" y="1150133"/>
              <a:ext cx="14731500" cy="3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00" b="1">
                  <a:solidFill>
                    <a:srgbClr val="414042"/>
                  </a:solidFill>
                </a:rPr>
                <a:t>Credit Card Transaction </a:t>
              </a:r>
              <a:endParaRPr sz="7400" b="1">
                <a:solidFill>
                  <a:srgbClr val="414042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00" b="1">
                  <a:solidFill>
                    <a:srgbClr val="414042"/>
                  </a:solidFill>
                </a:rPr>
                <a:t>Fraud Detection</a:t>
              </a:r>
              <a:endParaRPr sz="800" b="1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364720" y="4181983"/>
              <a:ext cx="12170700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rgbClr val="414042"/>
                </a:solidFill>
              </a:endParaRPr>
            </a:p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 err="1">
                  <a:solidFill>
                    <a:srgbClr val="414042"/>
                  </a:solidFill>
                </a:rPr>
                <a:t>Ziqi</a:t>
              </a:r>
              <a:r>
                <a:rPr lang="en-US" sz="3000" dirty="0">
                  <a:solidFill>
                    <a:srgbClr val="414042"/>
                  </a:solidFill>
                </a:rPr>
                <a:t> Lin</a:t>
              </a:r>
              <a:endParaRPr sz="3000" dirty="0">
                <a:solidFill>
                  <a:srgbClr val="414042"/>
                </a:solidFill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-2024533" y="-685608"/>
              <a:ext cx="11533800" cy="2068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 b="1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2"/>
          <p:cNvGrpSpPr/>
          <p:nvPr/>
        </p:nvGrpSpPr>
        <p:grpSpPr>
          <a:xfrm>
            <a:off x="-108250" y="-194827"/>
            <a:ext cx="9416955" cy="10585859"/>
            <a:chOff x="0" y="-38100"/>
            <a:chExt cx="2512595" cy="2747433"/>
          </a:xfrm>
        </p:grpSpPr>
        <p:sp>
          <p:nvSpPr>
            <p:cNvPr id="176" name="Google Shape;176;p22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0" y="-38100"/>
              <a:ext cx="251259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742500" y="706398"/>
            <a:ext cx="9000713" cy="7526679"/>
            <a:chOff x="-711127" y="-1353388"/>
            <a:chExt cx="10659300" cy="6757658"/>
          </a:xfrm>
        </p:grpSpPr>
        <p:sp>
          <p:nvSpPr>
            <p:cNvPr id="179" name="Google Shape;179;p22"/>
            <p:cNvSpPr txBox="1"/>
            <p:nvPr/>
          </p:nvSpPr>
          <p:spPr>
            <a:xfrm>
              <a:off x="-711127" y="97570"/>
              <a:ext cx="10659300" cy="53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Subset Selection</a:t>
              </a:r>
              <a:endParaRPr sz="2700">
                <a:solidFill>
                  <a:srgbClr val="414042"/>
                </a:solidFill>
              </a:endParaRPr>
            </a:p>
            <a:p>
              <a:pPr marL="1371600" marR="0" lvl="1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Randomly select 2 million transactions (10%)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Feature Engineering</a:t>
              </a:r>
              <a:endParaRPr sz="2700" b="1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Drop features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Categorical feature transformation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SMOTE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Training and testing split: 80/20</a:t>
              </a:r>
              <a:endParaRPr sz="2400">
                <a:solidFill>
                  <a:srgbClr val="414042"/>
                </a:solidFill>
              </a:endParaRPr>
            </a:p>
            <a:p>
              <a:pPr marL="45720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Standard Scaling</a:t>
              </a:r>
              <a:endParaRPr sz="2700" b="1">
                <a:solidFill>
                  <a:srgbClr val="414042"/>
                </a:solidFill>
              </a:endParaRPr>
            </a:p>
            <a:p>
              <a:pPr marL="137160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Scale numeric features</a:t>
              </a:r>
              <a:endParaRPr sz="2400">
                <a:solidFill>
                  <a:srgbClr val="414042"/>
                </a:solidFill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-582958" y="-1353388"/>
              <a:ext cx="8140500" cy="9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222A9B"/>
                  </a:solidFill>
                </a:rPr>
                <a:t>Data Processing</a:t>
              </a:r>
              <a:endParaRPr sz="7000"/>
            </a:p>
          </p:txBody>
        </p:sp>
      </p:grpSp>
      <p:graphicFrame>
        <p:nvGraphicFramePr>
          <p:cNvPr id="181" name="Google Shape;181;p22"/>
          <p:cNvGraphicFramePr/>
          <p:nvPr/>
        </p:nvGraphicFramePr>
        <p:xfrm>
          <a:off x="10506050" y="631975"/>
          <a:ext cx="7102950" cy="172395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236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Fraud?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SMOTE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 SMOTE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3,035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875" y="2781500"/>
            <a:ext cx="8745625" cy="72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7869132" y="8475881"/>
            <a:ext cx="2709037" cy="1723933"/>
          </a:xfrm>
          <a:custGeom>
            <a:avLst/>
            <a:gdLst/>
            <a:ahLst/>
            <a:cxnLst/>
            <a:rect l="l" t="t" r="r" b="b"/>
            <a:pathLst>
              <a:path w="2709037" h="1723933" extrusionOk="0">
                <a:moveTo>
                  <a:pt x="0" y="0"/>
                </a:moveTo>
                <a:lnTo>
                  <a:pt x="2709037" y="0"/>
                </a:lnTo>
                <a:lnTo>
                  <a:pt x="2709037" y="1723932"/>
                </a:lnTo>
                <a:lnTo>
                  <a:pt x="0" y="172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1959125" y="4148400"/>
            <a:ext cx="80454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3. Methodology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9201700" y="1143000"/>
            <a:ext cx="7085099" cy="7423382"/>
          </a:xfrm>
          <a:custGeom>
            <a:avLst/>
            <a:gdLst/>
            <a:ahLst/>
            <a:cxnLst/>
            <a:rect l="l" t="t" r="r" b="b"/>
            <a:pathLst>
              <a:path w="1854738" h="2165830" extrusionOk="0">
                <a:moveTo>
                  <a:pt x="0" y="0"/>
                </a:moveTo>
                <a:lnTo>
                  <a:pt x="1854738" y="0"/>
                </a:lnTo>
                <a:lnTo>
                  <a:pt x="1854738" y="2165830"/>
                </a:lnTo>
                <a:lnTo>
                  <a:pt x="0" y="2165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-86600" y="-216475"/>
            <a:ext cx="10109426" cy="10607289"/>
            <a:chOff x="0" y="-38100"/>
            <a:chExt cx="2512595" cy="2747433"/>
          </a:xfrm>
        </p:grpSpPr>
        <p:sp>
          <p:nvSpPr>
            <p:cNvPr id="195" name="Google Shape;195;p24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4"/>
          <p:cNvSpPr txBox="1"/>
          <p:nvPr/>
        </p:nvSpPr>
        <p:spPr>
          <a:xfrm>
            <a:off x="392125" y="736825"/>
            <a:ext cx="954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3.1 Logistic Regression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850" y="352888"/>
            <a:ext cx="6272050" cy="61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75" y="7142350"/>
            <a:ext cx="7708925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542725" y="1998925"/>
            <a:ext cx="9238800" cy="5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Short Training Time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Accuracy</a:t>
            </a:r>
            <a:r>
              <a:rPr lang="en-US" sz="3000">
                <a:solidFill>
                  <a:schemeClr val="dk1"/>
                </a:solidFill>
              </a:rPr>
              <a:t>: 0.92 - The overall accuracy indicates that 92% of the transactions were correctly classified by our model.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Macro Average F1-Score</a:t>
            </a:r>
            <a:r>
              <a:rPr lang="en-US" sz="3000">
                <a:solidFill>
                  <a:schemeClr val="dk1"/>
                </a:solidFill>
              </a:rPr>
              <a:t>: 0.92 - This suggests a balanced performance across both classes, without bias toward the majority class.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5"/>
          <p:cNvGrpSpPr/>
          <p:nvPr/>
        </p:nvGrpSpPr>
        <p:grpSpPr>
          <a:xfrm>
            <a:off x="-119050" y="-428625"/>
            <a:ext cx="10763243" cy="11036988"/>
            <a:chOff x="0" y="-38100"/>
            <a:chExt cx="1854900" cy="2747433"/>
          </a:xfrm>
        </p:grpSpPr>
        <p:sp>
          <p:nvSpPr>
            <p:cNvPr id="206" name="Google Shape;206;p25"/>
            <p:cNvSpPr/>
            <p:nvPr/>
          </p:nvSpPr>
          <p:spPr>
            <a:xfrm>
              <a:off x="0" y="0"/>
              <a:ext cx="1854794" cy="2709333"/>
            </a:xfrm>
            <a:custGeom>
              <a:avLst/>
              <a:gdLst/>
              <a:ahLst/>
              <a:cxnLst/>
              <a:rect l="l" t="t" r="r" b="b"/>
              <a:pathLst>
                <a:path w="1854794" h="2709333" extrusionOk="0">
                  <a:moveTo>
                    <a:pt x="54966" y="0"/>
                  </a:moveTo>
                  <a:lnTo>
                    <a:pt x="1799828" y="0"/>
                  </a:lnTo>
                  <a:cubicBezTo>
                    <a:pt x="1830185" y="0"/>
                    <a:pt x="1854794" y="24609"/>
                    <a:pt x="1854794" y="54966"/>
                  </a:cubicBezTo>
                  <a:lnTo>
                    <a:pt x="1854794" y="2654367"/>
                  </a:lnTo>
                  <a:cubicBezTo>
                    <a:pt x="1854794" y="2684724"/>
                    <a:pt x="1830185" y="2709333"/>
                    <a:pt x="1799828" y="2709333"/>
                  </a:cubicBezTo>
                  <a:lnTo>
                    <a:pt x="54966" y="2709333"/>
                  </a:lnTo>
                  <a:cubicBezTo>
                    <a:pt x="24609" y="2709333"/>
                    <a:pt x="0" y="2684724"/>
                    <a:pt x="0" y="2654367"/>
                  </a:cubicBezTo>
                  <a:lnTo>
                    <a:pt x="0" y="54966"/>
                  </a:lnTo>
                  <a:cubicBezTo>
                    <a:pt x="0" y="24609"/>
                    <a:pt x="24609" y="0"/>
                    <a:pt x="54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 txBox="1"/>
            <p:nvPr/>
          </p:nvSpPr>
          <p:spPr>
            <a:xfrm>
              <a:off x="0" y="-38100"/>
              <a:ext cx="1854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285194" y="804688"/>
            <a:ext cx="10620931" cy="8677625"/>
            <a:chOff x="-310876" y="-1644615"/>
            <a:chExt cx="10944900" cy="11570167"/>
          </a:xfrm>
        </p:grpSpPr>
        <p:sp>
          <p:nvSpPr>
            <p:cNvPr id="209" name="Google Shape;209;p25"/>
            <p:cNvSpPr txBox="1"/>
            <p:nvPr/>
          </p:nvSpPr>
          <p:spPr>
            <a:xfrm>
              <a:off x="1194538" y="-1644615"/>
              <a:ext cx="74766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222A9B"/>
                  </a:solidFill>
                </a:rPr>
                <a:t>3.2 Naive Bayes</a:t>
              </a:r>
              <a:endParaRPr/>
            </a:p>
          </p:txBody>
        </p:sp>
        <p:sp>
          <p:nvSpPr>
            <p:cNvPr id="210" name="Google Shape;210;p25"/>
            <p:cNvSpPr txBox="1"/>
            <p:nvPr/>
          </p:nvSpPr>
          <p:spPr>
            <a:xfrm>
              <a:off x="-310876" y="312351"/>
              <a:ext cx="10944900" cy="96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414042"/>
                  </a:solidFill>
                </a:rPr>
                <a:t>Low F1-score </a:t>
              </a:r>
              <a:endParaRPr sz="3200">
                <a:solidFill>
                  <a:srgbClr val="414042"/>
                </a:solidFill>
              </a:endParaRPr>
            </a:p>
            <a:p>
              <a:pPr marL="457200" marR="0" lvl="0" indent="-4064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800"/>
                <a:buChar char="●"/>
              </a:pPr>
              <a:r>
                <a:rPr lang="en-US" sz="2800">
                  <a:solidFill>
                    <a:srgbClr val="414042"/>
                  </a:solidFill>
                </a:rPr>
                <a:t>struggles to achieve a balance between precision and recall</a:t>
              </a:r>
              <a:endParaRPr sz="28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414042"/>
                  </a:solidFill>
                </a:rPr>
                <a:t>Possible Reasons</a:t>
              </a:r>
              <a:endParaRPr sz="32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Violates NB’s assumption of feature independence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e.g. Transaction Amount and Merchant Category Code (MCC)</a:t>
              </a:r>
              <a:endParaRPr sz="26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Not suitable for highly imbalanced datasets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# fraudulent transactions is much lower than # non-fraudulent transactions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a bias towards the class 0 and lower recall for class 1</a:t>
              </a:r>
              <a:endParaRPr sz="2600">
                <a:solidFill>
                  <a:srgbClr val="414042"/>
                </a:solidFill>
              </a:endParaRPr>
            </a:p>
          </p:txBody>
        </p:sp>
      </p:grpSp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t="690" b="680"/>
          <a:stretch/>
        </p:blipFill>
        <p:spPr>
          <a:xfrm>
            <a:off x="11102912" y="962025"/>
            <a:ext cx="6604750" cy="49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63" y="3755538"/>
            <a:ext cx="3410338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6125" y="6881825"/>
            <a:ext cx="7151600" cy="19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14250498" y="7537020"/>
            <a:ext cx="985800" cy="3528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6"/>
          <p:cNvGrpSpPr/>
          <p:nvPr/>
        </p:nvGrpSpPr>
        <p:grpSpPr>
          <a:xfrm>
            <a:off x="-75525" y="-400328"/>
            <a:ext cx="12253423" cy="10688024"/>
            <a:chOff x="0" y="-71886"/>
            <a:chExt cx="2512595" cy="2249400"/>
          </a:xfrm>
        </p:grpSpPr>
        <p:sp>
          <p:nvSpPr>
            <p:cNvPr id="220" name="Google Shape;220;p26"/>
            <p:cNvSpPr/>
            <p:nvPr/>
          </p:nvSpPr>
          <p:spPr>
            <a:xfrm>
              <a:off x="0" y="0"/>
              <a:ext cx="2512595" cy="2177365"/>
            </a:xfrm>
            <a:custGeom>
              <a:avLst/>
              <a:gdLst/>
              <a:ahLst/>
              <a:cxnLst/>
              <a:rect l="l" t="t" r="r" b="b"/>
              <a:pathLst>
                <a:path w="2512595" h="2177365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136789"/>
                  </a:lnTo>
                  <a:cubicBezTo>
                    <a:pt x="2512595" y="2159199"/>
                    <a:pt x="2494428" y="2177365"/>
                    <a:pt x="2472019" y="2177365"/>
                  </a:cubicBezTo>
                  <a:lnTo>
                    <a:pt x="40576" y="2177365"/>
                  </a:lnTo>
                  <a:cubicBezTo>
                    <a:pt x="18167" y="2177365"/>
                    <a:pt x="0" y="2159199"/>
                    <a:pt x="0" y="2136789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0" y="-71886"/>
              <a:ext cx="251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6"/>
          <p:cNvSpPr txBox="1"/>
          <p:nvPr/>
        </p:nvSpPr>
        <p:spPr>
          <a:xfrm>
            <a:off x="405700" y="897125"/>
            <a:ext cx="17201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A9B"/>
                </a:solidFill>
              </a:rPr>
              <a:t>3.3 Random Forest - Hyperparameter Tuning</a:t>
            </a:r>
            <a:endParaRPr sz="4500"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l="-2710" t="-223950" r="2709" b="223950"/>
          <a:stretch/>
        </p:blipFill>
        <p:spPr>
          <a:xfrm>
            <a:off x="11104325" y="1160526"/>
            <a:ext cx="7070725" cy="27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189125" y="2099225"/>
            <a:ext cx="11782200" cy="9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Model Parameters: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n_estimators： the number of estimators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max_depth： the maximum depth of the trees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criterion： the function to measure the quality of a split 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max_features： the number of features to consider when looking for the best split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n_estimators： [100, 200]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max_depth: [10, 20]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criterion: [‘gini’, ‘entropy’]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max_features: [‘auto’, ‘sqrt’]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GridSearch CV Setup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 3-fold cross-validation  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75" y="7160075"/>
            <a:ext cx="10876776" cy="31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7041900" y="7160100"/>
            <a:ext cx="11246100" cy="3126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7"/>
          <p:cNvGrpSpPr/>
          <p:nvPr/>
        </p:nvGrpSpPr>
        <p:grpSpPr>
          <a:xfrm>
            <a:off x="-129875" y="-519550"/>
            <a:ext cx="9416704" cy="10879010"/>
            <a:chOff x="0" y="-38100"/>
            <a:chExt cx="2512595" cy="2747433"/>
          </a:xfrm>
        </p:grpSpPr>
        <p:sp>
          <p:nvSpPr>
            <p:cNvPr id="232" name="Google Shape;232;p27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581325" y="937088"/>
            <a:ext cx="954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3.3 Random Forest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949363" y="1988838"/>
            <a:ext cx="8191500" cy="7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perfect(High precision, recall, f1-score)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almost ideal performance of the classifier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Raise concerns about overfitting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spend more time training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525" y="537811"/>
            <a:ext cx="6529525" cy="50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7278" y="6548427"/>
            <a:ext cx="8423576" cy="3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8"/>
          <p:cNvGrpSpPr/>
          <p:nvPr/>
        </p:nvGrpSpPr>
        <p:grpSpPr>
          <a:xfrm>
            <a:off x="623650" y="485050"/>
            <a:ext cx="8268411" cy="6103072"/>
            <a:chOff x="496093" y="-3172108"/>
            <a:chExt cx="8971800" cy="10756208"/>
          </a:xfrm>
        </p:grpSpPr>
        <p:sp>
          <p:nvSpPr>
            <p:cNvPr id="243" name="Google Shape;243;p28"/>
            <p:cNvSpPr txBox="1"/>
            <p:nvPr/>
          </p:nvSpPr>
          <p:spPr>
            <a:xfrm>
              <a:off x="496093" y="-3172108"/>
              <a:ext cx="8971800" cy="18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222A9B"/>
                  </a:solidFill>
                </a:rPr>
                <a:t>3.4 Neural Network</a:t>
              </a:r>
              <a:endParaRPr/>
            </a:p>
          </p:txBody>
        </p:sp>
        <p:sp>
          <p:nvSpPr>
            <p:cNvPr id="244" name="Google Shape;244;p28"/>
            <p:cNvSpPr txBox="1"/>
            <p:nvPr/>
          </p:nvSpPr>
          <p:spPr>
            <a:xfrm>
              <a:off x="1074869" y="449500"/>
              <a:ext cx="8236500" cy="71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222A9B"/>
                  </a:solidFill>
                </a:rPr>
                <a:t>Model Parameters:</a:t>
              </a:r>
              <a:endParaRPr sz="2800" b="1">
                <a:solidFill>
                  <a:srgbClr val="222A9B"/>
                </a:solidFill>
              </a:endParaRPr>
            </a:p>
            <a:p>
              <a:pPr marL="45720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3 Layers neural network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ReLU and sigmoid activations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Adam optimizer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Binary cross entropy loss function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10 </a:t>
              </a:r>
              <a:r>
                <a:rPr lang="en-US" sz="2500">
                  <a:solidFill>
                    <a:srgbClr val="414042"/>
                  </a:solidFill>
                </a:rPr>
                <a:t>epochs</a:t>
              </a:r>
              <a:r>
                <a:rPr lang="en-US" sz="2600">
                  <a:solidFill>
                    <a:srgbClr val="414042"/>
                  </a:solidFill>
                </a:rPr>
                <a:t> and 128 bach size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Kaggle GPU</a:t>
              </a:r>
              <a:endParaRPr sz="2600">
                <a:solidFill>
                  <a:srgbClr val="414042"/>
                </a:solidFill>
              </a:endParaRPr>
            </a:p>
          </p:txBody>
        </p:sp>
      </p:grp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>
            <a:off x="9718675" y="547425"/>
            <a:ext cx="8510876" cy="36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0575" y="4335825"/>
            <a:ext cx="8119026" cy="58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5">
            <a:alphaModFix/>
          </a:blip>
          <a:srcRect r="43397"/>
          <a:stretch/>
        </p:blipFill>
        <p:spPr>
          <a:xfrm>
            <a:off x="1272125" y="7165675"/>
            <a:ext cx="7095076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9"/>
          <p:cNvGrpSpPr/>
          <p:nvPr/>
        </p:nvGrpSpPr>
        <p:grpSpPr>
          <a:xfrm>
            <a:off x="623623" y="484921"/>
            <a:ext cx="9869474" cy="7009188"/>
            <a:chOff x="496093" y="-3172108"/>
            <a:chExt cx="9966146" cy="10374761"/>
          </a:xfrm>
        </p:grpSpPr>
        <p:sp>
          <p:nvSpPr>
            <p:cNvPr id="253" name="Google Shape;253;p29"/>
            <p:cNvSpPr txBox="1"/>
            <p:nvPr/>
          </p:nvSpPr>
          <p:spPr>
            <a:xfrm>
              <a:off x="496093" y="-3172108"/>
              <a:ext cx="8971800" cy="12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222A9B"/>
                  </a:solidFill>
                </a:rPr>
                <a:t>3.4 NN Model Comparison</a:t>
              </a:r>
              <a:endParaRPr sz="5300"/>
            </a:p>
          </p:txBody>
        </p:sp>
        <p:sp>
          <p:nvSpPr>
            <p:cNvPr id="254" name="Google Shape;254;p29"/>
            <p:cNvSpPr txBox="1"/>
            <p:nvPr/>
          </p:nvSpPr>
          <p:spPr>
            <a:xfrm>
              <a:off x="573039" y="-1044947"/>
              <a:ext cx="9889200" cy="82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2A9B"/>
                  </a:solidFill>
                </a:rPr>
                <a:t>Model Comparison:</a:t>
              </a:r>
              <a:endParaRPr sz="2600" b="1">
                <a:solidFill>
                  <a:srgbClr val="222A9B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Add layers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10 Epochs vs. 50 Epochs</a:t>
              </a:r>
              <a:endParaRPr sz="24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2A9B"/>
                  </a:solidFill>
                </a:rPr>
                <a:t>Result: </a:t>
              </a:r>
              <a:endParaRPr sz="2600" b="1">
                <a:solidFill>
                  <a:srgbClr val="222A9B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More complex models are </a:t>
              </a:r>
              <a:r>
                <a:rPr lang="en-US" sz="2400" b="1">
                  <a:solidFill>
                    <a:srgbClr val="414042"/>
                  </a:solidFill>
                </a:rPr>
                <a:t>not</a:t>
              </a:r>
              <a:r>
                <a:rPr lang="en-US" sz="2400">
                  <a:solidFill>
                    <a:srgbClr val="414042"/>
                  </a:solidFill>
                </a:rPr>
                <a:t> always better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Model 1 initially has a better precision-recall balance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Model 1 at 50 epochs shows the model is trending towards overfitting</a:t>
              </a:r>
              <a:endParaRPr sz="24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</p:txBody>
        </p:sp>
      </p:grp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550" y="1192088"/>
            <a:ext cx="2505600" cy="38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5175" y="352548"/>
            <a:ext cx="2603993" cy="5244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9"/>
          <p:cNvCxnSpPr/>
          <p:nvPr/>
        </p:nvCxnSpPr>
        <p:spPr>
          <a:xfrm>
            <a:off x="13906875" y="3026175"/>
            <a:ext cx="965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58" name="Google Shape;258;p29"/>
          <p:cNvGraphicFramePr/>
          <p:nvPr/>
        </p:nvGraphicFramePr>
        <p:xfrm>
          <a:off x="1953325" y="6281088"/>
          <a:ext cx="14732150" cy="3611475"/>
        </p:xfrm>
        <a:graphic>
          <a:graphicData uri="http://schemas.openxmlformats.org/drawingml/2006/table">
            <a:tbl>
              <a:tblPr>
                <a:noFill/>
                <a:tableStyleId>{631D8714-CB38-41DB-BCEF-CA926930356A}</a:tableStyleId>
              </a:tblPr>
              <a:tblGrid>
                <a:gridCol w="308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0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52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Description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Epochs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Time/Epoch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1 (Initial)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0.9346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0.9367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0.1836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~40s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1 (Extended)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0.9314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0.9349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0.1919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~43s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2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0.9263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0.9292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0.2185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~46s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9425773" y="0"/>
            <a:ext cx="9255125" cy="10287000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59" t="-1495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555625" y="3218675"/>
            <a:ext cx="9714600" cy="3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4. Result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chemeClr val="lt1"/>
                </a:solidFill>
              </a:rPr>
              <a:t>Accuracy &amp; ROC Comparison </a:t>
            </a:r>
            <a:endParaRPr sz="7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1"/>
          <p:cNvGrpSpPr/>
          <p:nvPr/>
        </p:nvGrpSpPr>
        <p:grpSpPr>
          <a:xfrm>
            <a:off x="1202751" y="838400"/>
            <a:ext cx="14672250" cy="2508166"/>
            <a:chOff x="-9660031" y="-820459"/>
            <a:chExt cx="19563000" cy="3344222"/>
          </a:xfrm>
        </p:grpSpPr>
        <p:sp>
          <p:nvSpPr>
            <p:cNvPr id="270" name="Google Shape;270;p31"/>
            <p:cNvSpPr txBox="1"/>
            <p:nvPr/>
          </p:nvSpPr>
          <p:spPr>
            <a:xfrm>
              <a:off x="-9660031" y="-820459"/>
              <a:ext cx="195630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222A9B"/>
                  </a:solidFill>
                </a:rPr>
                <a:t>4.1 Results: Accuracy Comparison </a:t>
              </a:r>
              <a:endParaRPr/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-9257633" y="2236363"/>
              <a:ext cx="9452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/>
          <p:nvPr/>
        </p:nvSpPr>
        <p:spPr>
          <a:xfrm>
            <a:off x="16454448" y="7062749"/>
            <a:ext cx="1665962" cy="2941662"/>
          </a:xfrm>
          <a:custGeom>
            <a:avLst/>
            <a:gdLst/>
            <a:ahLst/>
            <a:cxnLst/>
            <a:rect l="l" t="t" r="r" b="b"/>
            <a:pathLst>
              <a:path w="4973020" h="7792481" extrusionOk="0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3" name="Google Shape;273;p31"/>
          <p:cNvGraphicFramePr/>
          <p:nvPr/>
        </p:nvGraphicFramePr>
        <p:xfrm>
          <a:off x="2337813" y="2246300"/>
          <a:ext cx="13612375" cy="486198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318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Accuracy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Precision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Recall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F1 Score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Training Time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Naive Bayes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0.81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0.74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2.36 secs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Logistic Regression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42 secs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Random Forest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19.44 mins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Neural Network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0.93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0.89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0.98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0.93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40 secs per epoch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4" name="Google Shape;274;p31"/>
          <p:cNvSpPr txBox="1"/>
          <p:nvPr/>
        </p:nvSpPr>
        <p:spPr>
          <a:xfrm>
            <a:off x="2337763" y="7497650"/>
            <a:ext cx="13612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Random Forest achieved the highest F1 score but longer training time</a:t>
            </a:r>
            <a:endParaRPr sz="2700">
              <a:solidFill>
                <a:srgbClr val="414042"/>
              </a:solidFill>
            </a:endParaRPr>
          </a:p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Logistic Regression and Neural Network also performed well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high accuracy and balanced precision and recall scores</a:t>
            </a:r>
            <a:endParaRPr sz="2700">
              <a:solidFill>
                <a:srgbClr val="41404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" y="595325"/>
            <a:ext cx="17293624" cy="92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706750" y="2796575"/>
            <a:ext cx="109167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Research Question &amp; EDA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Processing Features 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3500" b="1">
              <a:solidFill>
                <a:srgbClr val="222A9C"/>
              </a:solidFill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Recommendation and Conclusions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175" y="4360325"/>
            <a:ext cx="629202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453850" y="796675"/>
            <a:ext cx="3690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222A9B"/>
                </a:solidFill>
              </a:rPr>
              <a:t>Agenda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5563" r="5563"/>
          <a:stretch/>
        </p:blipFill>
        <p:spPr>
          <a:xfrm>
            <a:off x="503475" y="6033906"/>
            <a:ext cx="4658855" cy="35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247" y="2019775"/>
            <a:ext cx="4276743" cy="354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624700" y="412750"/>
            <a:ext cx="14188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222A9B"/>
                </a:solidFill>
              </a:rPr>
              <a:t>4.2 Results: ROC Comparison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50" y="6046324"/>
            <a:ext cx="4496574" cy="35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550" y="2019775"/>
            <a:ext cx="4386780" cy="35436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4" name="Google Shape;284;p32"/>
          <p:cNvGraphicFramePr/>
          <p:nvPr/>
        </p:nvGraphicFramePr>
        <p:xfrm>
          <a:off x="11252300" y="1846575"/>
          <a:ext cx="5070750" cy="435925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318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222A9B"/>
                          </a:solidFill>
                        </a:rPr>
                        <a:t>AUC</a:t>
                      </a:r>
                      <a:endParaRPr sz="3000" b="1">
                        <a:solidFill>
                          <a:srgbClr val="222A9B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0.97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Naive Bayes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0.95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Random Forest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Neural Network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0.97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Google Shape;285;p32"/>
          <p:cNvSpPr txBox="1"/>
          <p:nvPr/>
        </p:nvSpPr>
        <p:spPr>
          <a:xfrm>
            <a:off x="10376625" y="6567550"/>
            <a:ext cx="75939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Random Forest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a perfect AUC score of 1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excellent performance in the classification</a:t>
            </a:r>
            <a:endParaRPr sz="2700">
              <a:solidFill>
                <a:srgbClr val="414042"/>
              </a:solidFill>
            </a:endParaRPr>
          </a:p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Logistic Regression and Neural Network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AUC scores close to 1</a:t>
            </a:r>
            <a:endParaRPr sz="2700">
              <a:solidFill>
                <a:srgbClr val="41404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1404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504000" y="3429000"/>
            <a:ext cx="8136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5.Recommendation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000">
                <a:solidFill>
                  <a:schemeClr val="lt1"/>
                </a:solidFill>
              </a:rPr>
              <a:t>Conclusion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0809275" y="1247257"/>
            <a:ext cx="4973020" cy="7792481"/>
          </a:xfrm>
          <a:custGeom>
            <a:avLst/>
            <a:gdLst/>
            <a:ahLst/>
            <a:cxnLst/>
            <a:rect l="l" t="t" r="r" b="b"/>
            <a:pathLst>
              <a:path w="4973020" h="7792481" extrusionOk="0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/>
        </p:nvSpPr>
        <p:spPr>
          <a:xfrm>
            <a:off x="1028700" y="962031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5. Recommendation &amp; Conclusion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287025" y="1705925"/>
            <a:ext cx="16123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all the tested models (Logistic Regression, Naive Bayes, Random Forest, and Neural Network), the best results were seen with Random Forest Classifiers with an accuracy of nearly 100% and with high precision, recall, and f1-score.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13890680" y="3857256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2222450" y="3956502"/>
            <a:ext cx="9940393" cy="1224799"/>
            <a:chOff x="0" y="-38100"/>
            <a:chExt cx="1035900" cy="638182"/>
          </a:xfrm>
        </p:grpSpPr>
        <p:sp>
          <p:nvSpPr>
            <p:cNvPr id="300" name="Google Shape;300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Need a fast model and can compromise on accuracy</a:t>
              </a:r>
              <a:endParaRPr sz="2300"/>
            </a:p>
          </p:txBody>
        </p:sp>
      </p:grpSp>
      <p:grpSp>
        <p:nvGrpSpPr>
          <p:cNvPr id="302" name="Google Shape;302;p34"/>
          <p:cNvGrpSpPr/>
          <p:nvPr/>
        </p:nvGrpSpPr>
        <p:grpSpPr>
          <a:xfrm>
            <a:off x="2222450" y="5498002"/>
            <a:ext cx="9940393" cy="1224799"/>
            <a:chOff x="0" y="-38100"/>
            <a:chExt cx="1035900" cy="638182"/>
          </a:xfrm>
        </p:grpSpPr>
        <p:sp>
          <p:nvSpPr>
            <p:cNvPr id="303" name="Google Shape;303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Look for a balance between speed and performance, interpretability</a:t>
              </a:r>
              <a:endParaRPr sz="2300"/>
            </a:p>
          </p:txBody>
        </p:sp>
      </p:grpSp>
      <p:grpSp>
        <p:nvGrpSpPr>
          <p:cNvPr id="305" name="Google Shape;305;p34"/>
          <p:cNvGrpSpPr/>
          <p:nvPr/>
        </p:nvGrpSpPr>
        <p:grpSpPr>
          <a:xfrm>
            <a:off x="2222450" y="7039502"/>
            <a:ext cx="9940393" cy="1224799"/>
            <a:chOff x="0" y="-38100"/>
            <a:chExt cx="1035900" cy="638182"/>
          </a:xfrm>
        </p:grpSpPr>
        <p:sp>
          <p:nvSpPr>
            <p:cNvPr id="306" name="Google Shape;306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</a:rPr>
                <a:t>Performance is the most important and training time is not a constraint</a:t>
              </a:r>
              <a:endParaRPr sz="2300">
                <a:solidFill>
                  <a:schemeClr val="dk1"/>
                </a:solidFill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2222450" y="8432177"/>
            <a:ext cx="9940393" cy="1224799"/>
            <a:chOff x="0" y="-38100"/>
            <a:chExt cx="1035900" cy="638182"/>
          </a:xfrm>
        </p:grpSpPr>
        <p:sp>
          <p:nvSpPr>
            <p:cNvPr id="309" name="Google Shape;309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Requires a high recall (minimizing false negatives)</a:t>
              </a:r>
              <a:endParaRPr sz="2300"/>
            </a:p>
          </p:txBody>
        </p:sp>
      </p:grpSp>
      <p:sp>
        <p:nvSpPr>
          <p:cNvPr id="311" name="Google Shape;311;p34"/>
          <p:cNvSpPr/>
          <p:nvPr/>
        </p:nvSpPr>
        <p:spPr>
          <a:xfrm>
            <a:off x="13890680" y="5404968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13890680" y="6918581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13593569" y="8432181"/>
            <a:ext cx="2045074" cy="1638345"/>
            <a:chOff x="-1053402" y="-209674"/>
            <a:chExt cx="1145700" cy="1005737"/>
          </a:xfrm>
        </p:grpSpPr>
        <p:sp>
          <p:nvSpPr>
            <p:cNvPr id="314" name="Google Shape;314;p34"/>
            <p:cNvSpPr/>
            <p:nvPr/>
          </p:nvSpPr>
          <p:spPr>
            <a:xfrm>
              <a:off x="-886954" y="-20967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-1053402" y="-176537"/>
              <a:ext cx="1145700" cy="9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</a:rPr>
                <a:t>Neural Network</a:t>
              </a:r>
              <a:endParaRPr sz="22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D0D0D"/>
                </a:solidFill>
              </a:endParaRPr>
            </a:p>
          </p:txBody>
        </p:sp>
      </p:grpSp>
      <p:sp>
        <p:nvSpPr>
          <p:cNvPr id="316" name="Google Shape;316;p34"/>
          <p:cNvSpPr txBox="1"/>
          <p:nvPr/>
        </p:nvSpPr>
        <p:spPr>
          <a:xfrm>
            <a:off x="13890725" y="7134163"/>
            <a:ext cx="145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22A9B"/>
                </a:solidFill>
              </a:rPr>
              <a:t>Random Forest</a:t>
            </a:r>
            <a:endParaRPr sz="2400" b="1">
              <a:solidFill>
                <a:srgbClr val="222A9B"/>
              </a:solidFill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13545575" y="5557338"/>
            <a:ext cx="214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Logistic Regression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13822300" y="4014625"/>
            <a:ext cx="158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Naive Bayes</a:t>
            </a:r>
            <a:endParaRPr sz="2200"/>
          </a:p>
        </p:txBody>
      </p:sp>
      <p:sp>
        <p:nvSpPr>
          <p:cNvPr id="319" name="Google Shape;319;p34"/>
          <p:cNvSpPr/>
          <p:nvPr/>
        </p:nvSpPr>
        <p:spPr>
          <a:xfrm>
            <a:off x="12232963" y="4385625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12232963" y="5875788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12232963" y="7417300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2232975" y="8884550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11820531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812" r="-11047" b="-1993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2858877" y="4450800"/>
            <a:ext cx="6094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22A9B"/>
                </a:solidFill>
              </a:rPr>
              <a:t>Thank you!</a:t>
            </a:r>
            <a:endParaRPr sz="9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6"/>
          <p:cNvGrpSpPr/>
          <p:nvPr/>
        </p:nvGrpSpPr>
        <p:grpSpPr>
          <a:xfrm>
            <a:off x="1714500" y="3402605"/>
            <a:ext cx="6053850" cy="2983699"/>
            <a:chOff x="0" y="-9525"/>
            <a:chExt cx="8071800" cy="3978265"/>
          </a:xfrm>
        </p:grpSpPr>
        <p:sp>
          <p:nvSpPr>
            <p:cNvPr id="334" name="Google Shape;334;p36"/>
            <p:cNvSpPr txBox="1"/>
            <p:nvPr/>
          </p:nvSpPr>
          <p:spPr>
            <a:xfrm>
              <a:off x="0" y="-9525"/>
              <a:ext cx="80718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0" i="0" u="none" strike="noStrike" cap="none">
                  <a:solidFill>
                    <a:srgbClr val="222A9B"/>
                  </a:solidFill>
                  <a:latin typeface="Arial"/>
                  <a:ea typeface="Arial"/>
                  <a:cs typeface="Arial"/>
                  <a:sym typeface="Arial"/>
                </a:rPr>
                <a:t>Do you have any questions?</a:t>
              </a:r>
              <a:endParaRPr/>
            </a:p>
          </p:txBody>
        </p:sp>
        <p:sp>
          <p:nvSpPr>
            <p:cNvPr id="335" name="Google Shape;335;p36"/>
            <p:cNvSpPr txBox="1"/>
            <p:nvPr/>
          </p:nvSpPr>
          <p:spPr>
            <a:xfrm>
              <a:off x="0" y="3435040"/>
              <a:ext cx="8071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We hope you</a:t>
              </a:r>
              <a:r>
                <a:rPr lang="en-US"/>
                <a:t> </a:t>
              </a:r>
              <a:r>
                <a:rPr lang="en-US" sz="2600" b="0" i="0" u="none" strike="noStrike" cap="none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learned something new.</a:t>
              </a:r>
              <a:endParaRPr/>
            </a:p>
          </p:txBody>
        </p:sp>
      </p:grpSp>
      <p:grpSp>
        <p:nvGrpSpPr>
          <p:cNvPr id="336" name="Google Shape;336;p36"/>
          <p:cNvGrpSpPr/>
          <p:nvPr/>
        </p:nvGrpSpPr>
        <p:grpSpPr>
          <a:xfrm>
            <a:off x="9952922" y="1219906"/>
            <a:ext cx="5839144" cy="8038394"/>
            <a:chOff x="0" y="0"/>
            <a:chExt cx="7785525" cy="10717859"/>
          </a:xfrm>
        </p:grpSpPr>
        <p:sp>
          <p:nvSpPr>
            <p:cNvPr id="337" name="Google Shape;337;p36"/>
            <p:cNvSpPr/>
            <p:nvPr/>
          </p:nvSpPr>
          <p:spPr>
            <a:xfrm>
              <a:off x="0" y="0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5" y="0"/>
                  </a:lnTo>
                  <a:lnTo>
                    <a:pt x="665849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1127030" y="2488259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4" y="0"/>
                  </a:lnTo>
                  <a:lnTo>
                    <a:pt x="6658494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61450" y="661500"/>
            <a:ext cx="9973500" cy="87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222A9B"/>
                </a:solidFill>
              </a:rPr>
              <a:t>1.1 Research Question</a:t>
            </a: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</a:rPr>
              <a:t>How can we effectively build and evaluate machine learning models to detect fraudulent transactions in credit card data?</a:t>
            </a:r>
            <a:endParaRPr sz="2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222A9B"/>
                </a:solidFill>
              </a:rPr>
              <a:t>1.2 Dataset Background</a:t>
            </a: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rgbClr val="222A9B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50" y="4310125"/>
            <a:ext cx="5496249" cy="5563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12817600" y="0"/>
            <a:ext cx="5369677" cy="7681490"/>
            <a:chOff x="0" y="0"/>
            <a:chExt cx="7785525" cy="10717859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5" y="0"/>
                  </a:lnTo>
                  <a:lnTo>
                    <a:pt x="665849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27030" y="2488259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4" y="0"/>
                  </a:lnTo>
                  <a:lnTo>
                    <a:pt x="6658494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Google Shape;109;p15"/>
          <p:cNvSpPr txBox="1"/>
          <p:nvPr/>
        </p:nvSpPr>
        <p:spPr>
          <a:xfrm>
            <a:off x="522550" y="5412650"/>
            <a:ext cx="6085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The dataset is a synthetic credit card transaction dataset created by IBM， designed for fraud detection model training purposes. It represents over </a:t>
            </a:r>
            <a:r>
              <a:rPr lang="en-US" sz="2400" b="1">
                <a:solidFill>
                  <a:srgbClr val="222A9B"/>
                </a:solidFill>
                <a:highlight>
                  <a:srgbClr val="FFFFFF"/>
                </a:highlight>
              </a:rPr>
              <a:t>20 million</a:t>
            </a:r>
            <a:r>
              <a:rPr lang="en-US" sz="2400">
                <a:solidFill>
                  <a:srgbClr val="222A9B"/>
                </a:solidFill>
                <a:highlight>
                  <a:srgbClr val="FFFFFF"/>
                </a:highlight>
              </a:rPr>
              <a:t> </a:t>
            </a: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transactions from fictional consumers in the United States over several decades.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1295400" y="3889375"/>
            <a:ext cx="93285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1.3 EDA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Data Cleaning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0"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9879377" y="2611224"/>
            <a:ext cx="7179160" cy="5064571"/>
          </a:xfrm>
          <a:custGeom>
            <a:avLst/>
            <a:gdLst/>
            <a:ahLst/>
            <a:cxnLst/>
            <a:rect l="l" t="t" r="r" b="b"/>
            <a:pathLst>
              <a:path w="7179160" h="5064571" extrusionOk="0">
                <a:moveTo>
                  <a:pt x="0" y="0"/>
                </a:moveTo>
                <a:lnTo>
                  <a:pt x="7179160" y="0"/>
                </a:lnTo>
                <a:lnTo>
                  <a:pt x="7179160" y="5064571"/>
                </a:lnTo>
                <a:lnTo>
                  <a:pt x="0" y="5064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>
            <a:off x="-86600" y="-216474"/>
            <a:ext cx="8388801" cy="10628994"/>
            <a:chOff x="0" y="-38100"/>
            <a:chExt cx="2512595" cy="2747433"/>
          </a:xfrm>
        </p:grpSpPr>
        <p:sp>
          <p:nvSpPr>
            <p:cNvPr id="121" name="Google Shape;121;p17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438962" y="939907"/>
            <a:ext cx="7590759" cy="6407792"/>
            <a:chOff x="295695" y="-1426267"/>
            <a:chExt cx="8236500" cy="10345160"/>
          </a:xfrm>
        </p:grpSpPr>
        <p:sp>
          <p:nvSpPr>
            <p:cNvPr id="124" name="Google Shape;124;p17"/>
            <p:cNvSpPr txBox="1"/>
            <p:nvPr/>
          </p:nvSpPr>
          <p:spPr>
            <a:xfrm>
              <a:off x="295695" y="-1426267"/>
              <a:ext cx="8236500" cy="12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222A9B"/>
                  </a:solidFill>
                </a:rPr>
                <a:t>Data Cleaning</a:t>
              </a:r>
              <a:endParaRPr sz="5000">
                <a:solidFill>
                  <a:srgbClr val="222A9B"/>
                </a:solidFill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295695" y="718093"/>
              <a:ext cx="8236500" cy="82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1. Strip the '$' from the Amount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2. Create hour and minute variables by extracting from 'Time'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3. Change categorical variable to binary variable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 4. Handle missing value</a:t>
              </a:r>
              <a:endParaRPr sz="3000">
                <a:solidFill>
                  <a:srgbClr val="414042"/>
                </a:solidFill>
              </a:endParaRPr>
            </a:p>
          </p:txBody>
        </p:sp>
      </p:grp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3570" y="38100"/>
            <a:ext cx="13335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57" y="19050"/>
            <a:ext cx="13906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7595" y="-28575"/>
            <a:ext cx="10287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5345" y="38100"/>
            <a:ext cx="19812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7">
            <a:alphaModFix/>
          </a:blip>
          <a:srcRect r="12899"/>
          <a:stretch/>
        </p:blipFill>
        <p:spPr>
          <a:xfrm>
            <a:off x="10616924" y="4301575"/>
            <a:ext cx="10287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2395" y="4301575"/>
            <a:ext cx="1181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400" y="8416375"/>
            <a:ext cx="9985600" cy="1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9825438" y="2071300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4636463" y="2071300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483488" y="6292475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326638" y="9125425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1197125" y="3338775"/>
            <a:ext cx="8045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1.4 EDA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Visualization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431434" y="2334634"/>
            <a:ext cx="8827866" cy="5617733"/>
          </a:xfrm>
          <a:custGeom>
            <a:avLst/>
            <a:gdLst/>
            <a:ahLst/>
            <a:cxnLst/>
            <a:rect l="l" t="t" r="r" b="b"/>
            <a:pathLst>
              <a:path w="8827866" h="5617733" extrusionOk="0">
                <a:moveTo>
                  <a:pt x="0" y="0"/>
                </a:moveTo>
                <a:lnTo>
                  <a:pt x="8827866" y="0"/>
                </a:lnTo>
                <a:lnTo>
                  <a:pt x="8827866" y="5617732"/>
                </a:lnTo>
                <a:lnTo>
                  <a:pt x="0" y="5617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18"/>
          <p:cNvSpPr/>
          <p:nvPr/>
        </p:nvSpPr>
        <p:spPr>
          <a:xfrm>
            <a:off x="10953152" y="4934208"/>
            <a:ext cx="2425839" cy="2856984"/>
          </a:xfrm>
          <a:custGeom>
            <a:avLst/>
            <a:gdLst/>
            <a:ahLst/>
            <a:cxnLst/>
            <a:rect l="l" t="t" r="r" b="b"/>
            <a:pathLst>
              <a:path w="2425839" h="2856984" extrusionOk="0">
                <a:moveTo>
                  <a:pt x="0" y="0"/>
                </a:moveTo>
                <a:lnTo>
                  <a:pt x="2425839" y="0"/>
                </a:lnTo>
                <a:lnTo>
                  <a:pt x="2425839" y="2856984"/>
                </a:lnTo>
                <a:lnTo>
                  <a:pt x="0" y="285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0" y="1307525"/>
            <a:ext cx="7049649" cy="54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6164"/>
          <a:stretch/>
        </p:blipFill>
        <p:spPr>
          <a:xfrm>
            <a:off x="10108050" y="1273915"/>
            <a:ext cx="7418400" cy="54760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8378275" y="6885400"/>
            <a:ext cx="1725318" cy="2555889"/>
          </a:xfrm>
          <a:custGeom>
            <a:avLst/>
            <a:gdLst/>
            <a:ahLst/>
            <a:cxnLst/>
            <a:rect l="l" t="t" r="r" b="b"/>
            <a:pathLst>
              <a:path w="3921178" h="7462450" extrusionOk="0">
                <a:moveTo>
                  <a:pt x="0" y="0"/>
                </a:moveTo>
                <a:lnTo>
                  <a:pt x="3921178" y="0"/>
                </a:lnTo>
                <a:lnTo>
                  <a:pt x="3921178" y="7462450"/>
                </a:lnTo>
                <a:lnTo>
                  <a:pt x="0" y="746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19"/>
          <p:cNvSpPr/>
          <p:nvPr/>
        </p:nvSpPr>
        <p:spPr>
          <a:xfrm>
            <a:off x="7399400" y="8160799"/>
            <a:ext cx="1667764" cy="1899894"/>
          </a:xfrm>
          <a:custGeom>
            <a:avLst/>
            <a:gdLst/>
            <a:ahLst/>
            <a:cxnLst/>
            <a:rect l="l" t="t" r="r" b="b"/>
            <a:pathLst>
              <a:path w="2425839" h="2856984" extrusionOk="0">
                <a:moveTo>
                  <a:pt x="0" y="0"/>
                </a:moveTo>
                <a:lnTo>
                  <a:pt x="2425839" y="0"/>
                </a:lnTo>
                <a:lnTo>
                  <a:pt x="2425839" y="2856984"/>
                </a:lnTo>
                <a:lnTo>
                  <a:pt x="0" y="285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9"/>
          <p:cNvSpPr txBox="1"/>
          <p:nvPr/>
        </p:nvSpPr>
        <p:spPr>
          <a:xfrm>
            <a:off x="472825" y="7414750"/>
            <a:ext cx="7049700" cy="3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Majority of fraudulent transactions occur at lower amounts.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The frequency of fraud decreases as the transaction amount increases.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0382800" y="7414750"/>
            <a:ext cx="7049700" cy="27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D0D0D"/>
                </a:solidFill>
              </a:rPr>
              <a:t>Legitimate transactions have a lower median amount than fraudulent transactions.</a:t>
            </a:r>
            <a:endParaRPr sz="2400">
              <a:solidFill>
                <a:srgbClr val="0D0D0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D0D0D"/>
                </a:solidFill>
              </a:rPr>
              <a:t>Non-fraudulent transactions show more variability and have many high-value outliers.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72825" y="488225"/>
            <a:ext cx="1220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2A9B"/>
                </a:solidFill>
                <a:latin typeface="Calibri"/>
                <a:ea typeface="Calibri"/>
                <a:cs typeface="Calibri"/>
                <a:sym typeface="Calibri"/>
              </a:rPr>
              <a:t> Transaction Amounts Distribution, Box Plot</a:t>
            </a:r>
            <a:endParaRPr b="1">
              <a:solidFill>
                <a:srgbClr val="222A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5" y="1267100"/>
            <a:ext cx="8681825" cy="5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302600" y="0"/>
            <a:ext cx="108744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A9C"/>
              </a:solidFill>
            </a:endParaRPr>
          </a:p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 Time - by years, day of week, months, hours </a:t>
            </a:r>
            <a:endParaRPr sz="50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A9C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0975" y="1267100"/>
            <a:ext cx="7674976" cy="486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512" y="6598016"/>
            <a:ext cx="7674975" cy="350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9162" y="6554636"/>
            <a:ext cx="9178306" cy="358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1295400" y="3889375"/>
            <a:ext cx="9328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0">
                <a:solidFill>
                  <a:srgbClr val="FFFFFF"/>
                </a:solidFill>
              </a:rPr>
              <a:t>2. Data Processing</a:t>
            </a:r>
            <a:endParaRPr sz="7000"/>
          </a:p>
        </p:txBody>
      </p:sp>
      <p:sp>
        <p:nvSpPr>
          <p:cNvPr id="169" name="Google Shape;169;p21"/>
          <p:cNvSpPr/>
          <p:nvPr/>
        </p:nvSpPr>
        <p:spPr>
          <a:xfrm>
            <a:off x="9787128" y="4154155"/>
            <a:ext cx="4398405" cy="4750001"/>
          </a:xfrm>
          <a:custGeom>
            <a:avLst/>
            <a:gdLst/>
            <a:ahLst/>
            <a:cxnLst/>
            <a:rect l="l" t="t" r="r" b="b"/>
            <a:pathLst>
              <a:path w="1570859" h="1850049" extrusionOk="0">
                <a:moveTo>
                  <a:pt x="0" y="0"/>
                </a:moveTo>
                <a:lnTo>
                  <a:pt x="1570860" y="0"/>
                </a:lnTo>
                <a:lnTo>
                  <a:pt x="1570860" y="1850048"/>
                </a:lnTo>
                <a:lnTo>
                  <a:pt x="0" y="1850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0" name="Google Shape;170;p21"/>
          <p:cNvSpPr/>
          <p:nvPr/>
        </p:nvSpPr>
        <p:spPr>
          <a:xfrm>
            <a:off x="13389774" y="2429212"/>
            <a:ext cx="4575816" cy="5428580"/>
          </a:xfrm>
          <a:custGeom>
            <a:avLst/>
            <a:gdLst/>
            <a:ahLst/>
            <a:cxnLst/>
            <a:rect l="l" t="t" r="r" b="b"/>
            <a:pathLst>
              <a:path w="2020228" h="1597816" extrusionOk="0">
                <a:moveTo>
                  <a:pt x="0" y="0"/>
                </a:moveTo>
                <a:lnTo>
                  <a:pt x="2020227" y="0"/>
                </a:lnTo>
                <a:lnTo>
                  <a:pt x="2020227" y="1597816"/>
                </a:lnTo>
                <a:lnTo>
                  <a:pt x="0" y="159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1015</Words>
  <Application>Microsoft Macintosh PowerPoint</Application>
  <PresentationFormat>Custom</PresentationFormat>
  <Paragraphs>217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Helvetica Neue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robertz0307@outlook.com</cp:lastModifiedBy>
  <cp:revision>2</cp:revision>
  <dcterms:modified xsi:type="dcterms:W3CDTF">2024-08-30T16:03:18Z</dcterms:modified>
</cp:coreProperties>
</file>